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media/image19.jpeg" ContentType="image/jpeg"/>
  <Override PartName="/ppt/media/image18.jpeg" ContentType="image/jpeg"/>
  <Override PartName="/ppt/media/image16.jpeg" ContentType="image/jpeg"/>
  <Override PartName="/ppt/media/image15.jpeg" ContentType="image/jpeg"/>
  <Override PartName="/ppt/media/image14.jpeg" ContentType="image/jpeg"/>
  <Override PartName="/ppt/media/image12.jpeg" ContentType="image/jpeg"/>
  <Override PartName="/ppt/media/image9.jpeg" ContentType="image/jpeg"/>
  <Override PartName="/ppt/media/image11.jpeg" ContentType="image/jpeg"/>
  <Override PartName="/ppt/media/image8.jpeg" ContentType="image/jpeg"/>
  <Override PartName="/ppt/media/image10.jpeg" ContentType="image/jpeg"/>
  <Override PartName="/ppt/media/image7.jpeg" ContentType="image/jpeg"/>
  <Override PartName="/ppt/media/image6.jpeg" ContentType="image/jpeg"/>
  <Override PartName="/ppt/media/image5.jpeg" ContentType="image/jpeg"/>
  <Override PartName="/ppt/media/image2.png" ContentType="image/png"/>
  <Override PartName="/ppt/media/image4.jpeg" ContentType="image/jpeg"/>
  <Override PartName="/ppt/media/image17.jpeg" ContentType="image/jpeg"/>
  <Override PartName="/ppt/media/image3.jpeg" ContentType="image/jpeg"/>
  <Override PartName="/ppt/media/image13.jpeg" ContentType="image/jpeg"/>
  <Override PartName="/ppt/media/image1.png" ContentType="image/png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ru-RU" sz="1200">
                <a:solidFill>
                  <a:srgbClr val="8b8b8b"/>
                </a:solidFill>
                <a:latin typeface="Calibri"/>
              </a:rPr>
              <a:t>5.1.16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FA9226B8-1499-497F-81E1-649DCFC4235E}" type="slidenum">
              <a:rPr lang="ru-RU" sz="1200">
                <a:solidFill>
                  <a:srgbClr val="8b8b8b"/>
                </a:solidFill>
                <a:latin typeface="Calibri"/>
              </a:rPr>
              <a:t>&lt;номер&gt;</a:t>
            </a:fld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lang="ru-RU">
                <a:latin typeface="Calibri"/>
              </a:rPr>
              <a:t>Для правки текста заголовка щелкните мышью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ru-RU" sz="3200"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2400"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2000"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2000"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2000">
                <a:latin typeface="Calibri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000">
                <a:latin typeface="Calibri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000">
                <a:latin typeface="Calibri"/>
              </a:rPr>
              <a:t>Седьмой уровень структуры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image" Target="../media/image9.jpeg"/><Relationship Id="rId4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27080" cy="6857640"/>
          </a:xfrm>
          <a:prstGeom prst="rect">
            <a:avLst/>
          </a:prstGeom>
          <a:ln>
            <a:noFill/>
          </a:ln>
        </p:spPr>
      </p:pic>
      <p:sp>
        <p:nvSpPr>
          <p:cNvPr id="40" name="CustomShape 1"/>
          <p:cNvSpPr/>
          <p:nvPr/>
        </p:nvSpPr>
        <p:spPr>
          <a:xfrm>
            <a:off x="827640" y="836640"/>
            <a:ext cx="6840360" cy="913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>
                <a:solidFill>
                  <a:srgbClr val="17375e"/>
                </a:solidFill>
                <a:latin typeface="Bookman Old Style"/>
              </a:rPr>
              <a:t>УМК по обучению детей  татарской национальности 2-7 лет родному языку </a:t>
            </a:r>
            <a:r>
              <a:rPr b="1" lang="ru-RU">
                <a:solidFill>
                  <a:srgbClr val="ff0000"/>
                </a:solidFill>
                <a:latin typeface="Bookman Old Style"/>
              </a:rPr>
              <a:t>
</a:t>
            </a:r>
            <a:endParaRPr/>
          </a:p>
        </p:txBody>
      </p:sp>
      <p:pic>
        <p:nvPicPr>
          <p:cNvPr id="41" name="Picture 2" descr=""/>
          <p:cNvPicPr/>
          <p:nvPr/>
        </p:nvPicPr>
        <p:blipFill>
          <a:blip r:embed="rId2"/>
          <a:srcRect l="0" t="0" r="4177" b="0"/>
          <a:stretch>
            <a:fillRect/>
          </a:stretch>
        </p:blipFill>
        <p:spPr>
          <a:xfrm>
            <a:off x="1259640" y="1484640"/>
            <a:ext cx="1656000" cy="2304000"/>
          </a:xfrm>
          <a:prstGeom prst="rect">
            <a:avLst/>
          </a:prstGeom>
          <a:ln w="9360">
            <a:noFill/>
          </a:ln>
        </p:spPr>
      </p:pic>
      <p:pic>
        <p:nvPicPr>
          <p:cNvPr id="42" name="Picture 3" descr=""/>
          <p:cNvPicPr/>
          <p:nvPr/>
        </p:nvPicPr>
        <p:blipFill>
          <a:blip r:embed="rId3"/>
          <a:srcRect l="0" t="0" r="7347" b="0"/>
          <a:stretch>
            <a:fillRect/>
          </a:stretch>
        </p:blipFill>
        <p:spPr>
          <a:xfrm>
            <a:off x="3276000" y="1845000"/>
            <a:ext cx="1599840" cy="2304000"/>
          </a:xfrm>
          <a:prstGeom prst="rect">
            <a:avLst/>
          </a:prstGeom>
          <a:ln>
            <a:noFill/>
          </a:ln>
        </p:spPr>
      </p:pic>
      <p:pic>
        <p:nvPicPr>
          <p:cNvPr id="43" name="Picture 4" descr=""/>
          <p:cNvPicPr/>
          <p:nvPr/>
        </p:nvPicPr>
        <p:blipFill>
          <a:blip r:embed="rId4"/>
          <a:srcRect l="3739" t="0" r="6125" b="0"/>
          <a:stretch>
            <a:fillRect/>
          </a:stretch>
        </p:blipFill>
        <p:spPr>
          <a:xfrm>
            <a:off x="5148000" y="1556640"/>
            <a:ext cx="1583640" cy="2342520"/>
          </a:xfrm>
          <a:prstGeom prst="rect">
            <a:avLst/>
          </a:prstGeom>
          <a:ln w="9360">
            <a:noFill/>
          </a:ln>
        </p:spPr>
      </p:pic>
      <p:sp>
        <p:nvSpPr>
          <p:cNvPr id="44" name="CustomShape 2"/>
          <p:cNvSpPr/>
          <p:nvPr/>
        </p:nvSpPr>
        <p:spPr>
          <a:xfrm>
            <a:off x="827640" y="4293000"/>
            <a:ext cx="7344360" cy="2008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1400">
                <a:solidFill>
                  <a:srgbClr val="10243e"/>
                </a:solidFill>
                <a:latin typeface="Times New Roman"/>
              </a:rPr>
              <a:t>Материалы для обучения 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1. Методическое пособие для воспитателей 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2. Рабочие тетради по индивидуальной работе для детей, воспитателей и родителей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1400">
                <a:solidFill>
                  <a:srgbClr val="10243e"/>
                </a:solidFill>
                <a:latin typeface="Times New Roman"/>
              </a:rPr>
              <a:t>Материалы для формирования языковой среды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400">
                <a:solidFill>
                  <a:srgbClr val="000000"/>
                </a:solidFill>
                <a:latin typeface="Times New Roman"/>
              </a:rPr>
              <a:t>1. Сборники детских художественных произведений для воспитателей и родителей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400">
                <a:solidFill>
                  <a:srgbClr val="000000"/>
                </a:solidFill>
                <a:latin typeface="Times New Roman"/>
              </a:rPr>
              <a:t>2. Комплекты аудиоматериалов (песни, танцы)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400">
                <a:solidFill>
                  <a:srgbClr val="000000"/>
                </a:solidFill>
                <a:latin typeface="Times New Roman"/>
              </a:rPr>
              <a:t>3. Комплекты видеоматериалов - телепередачи, учебные мультфильмы: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    </a:t>
            </a:r>
            <a:r>
              <a:rPr lang="ru-RU" sz="1400">
                <a:solidFill>
                  <a:srgbClr val="000000"/>
                </a:solidFill>
                <a:latin typeface="Times New Roman"/>
              </a:rPr>
              <a:t>а) переведенные с русского языка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    </a:t>
            </a:r>
            <a:r>
              <a:rPr lang="ru-RU" sz="1400">
                <a:solidFill>
                  <a:srgbClr val="000000"/>
                </a:solidFill>
                <a:latin typeface="Times New Roman"/>
              </a:rPr>
              <a:t>б) вновь созданные на татарском языке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27080" cy="6857640"/>
          </a:xfrm>
          <a:prstGeom prst="rect">
            <a:avLst/>
          </a:prstGeom>
          <a:ln>
            <a:noFill/>
          </a:ln>
        </p:spPr>
      </p:pic>
      <p:sp>
        <p:nvSpPr>
          <p:cNvPr id="46" name="CustomShape 1"/>
          <p:cNvSpPr/>
          <p:nvPr/>
        </p:nvSpPr>
        <p:spPr>
          <a:xfrm>
            <a:off x="827640" y="836640"/>
            <a:ext cx="6840360" cy="639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>
                <a:solidFill>
                  <a:srgbClr val="17375e"/>
                </a:solidFill>
                <a:latin typeface="Bookman Old Style"/>
              </a:rPr>
              <a:t>УМК по обучению детей татарской национальности 4-7 лет русскому языку </a:t>
            </a:r>
            <a:endParaRPr/>
          </a:p>
        </p:txBody>
      </p:sp>
      <p:sp>
        <p:nvSpPr>
          <p:cNvPr id="47" name="CustomShape 2"/>
          <p:cNvSpPr/>
          <p:nvPr/>
        </p:nvSpPr>
        <p:spPr>
          <a:xfrm>
            <a:off x="827640" y="4293000"/>
            <a:ext cx="7344360" cy="1582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1400">
                <a:solidFill>
                  <a:srgbClr val="10243e"/>
                </a:solidFill>
                <a:latin typeface="Times New Roman"/>
              </a:rPr>
              <a:t>Материалы для обучения 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     </a:t>
            </a:r>
            <a:r>
              <a:rPr lang="ru-RU" sz="1400">
                <a:solidFill>
                  <a:srgbClr val="000000"/>
                </a:solidFill>
                <a:latin typeface="Times New Roman"/>
              </a:rPr>
              <a:t>1. Методическое пособие для воспитателей 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     </a:t>
            </a:r>
            <a:r>
              <a:rPr lang="ru-RU" sz="1400">
                <a:solidFill>
                  <a:srgbClr val="000000"/>
                </a:solidFill>
                <a:latin typeface="Times New Roman"/>
              </a:rPr>
              <a:t>2. Рабочие тетради по индивидуальной работе для детей, воспитателей и родителей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 </a:t>
            </a:r>
            <a:r>
              <a:rPr b="1" lang="ru-RU" sz="1400">
                <a:solidFill>
                  <a:srgbClr val="10243e"/>
                </a:solidFill>
                <a:latin typeface="Times New Roman"/>
              </a:rPr>
              <a:t>Материалы для формирования языковой среды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400">
                <a:solidFill>
                  <a:srgbClr val="000000"/>
                </a:solidFill>
                <a:latin typeface="Times New Roman"/>
              </a:rPr>
              <a:t>1. Сборник детских художественных произведений для детей, воспитателей и родителей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400">
                <a:solidFill>
                  <a:srgbClr val="000000"/>
                </a:solidFill>
                <a:latin typeface="Times New Roman"/>
              </a:rPr>
              <a:t>2. Комплекты аудиоматериалов (песни, танцы)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400">
                <a:solidFill>
                  <a:srgbClr val="000000"/>
                </a:solidFill>
                <a:latin typeface="Times New Roman"/>
              </a:rPr>
              <a:t>3. Комплекты видеоматериалов (учебные мультфильмы)</a:t>
            </a:r>
            <a:endParaRPr/>
          </a:p>
        </p:txBody>
      </p:sp>
      <p:pic>
        <p:nvPicPr>
          <p:cNvPr id="48" name="Picture 2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051640" y="1484640"/>
            <a:ext cx="2033280" cy="2484000"/>
          </a:xfrm>
          <a:prstGeom prst="rect">
            <a:avLst/>
          </a:prstGeom>
          <a:ln w="9360">
            <a:noFill/>
          </a:ln>
        </p:spPr>
      </p:pic>
      <p:pic>
        <p:nvPicPr>
          <p:cNvPr id="49" name="Picture 5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4500000" y="1484640"/>
            <a:ext cx="1869840" cy="248364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27080" cy="6857640"/>
          </a:xfrm>
          <a:prstGeom prst="rect">
            <a:avLst/>
          </a:prstGeom>
          <a:ln>
            <a:noFill/>
          </a:ln>
        </p:spPr>
      </p:pic>
      <p:sp>
        <p:nvSpPr>
          <p:cNvPr id="51" name="CustomShape 1"/>
          <p:cNvSpPr/>
          <p:nvPr/>
        </p:nvSpPr>
        <p:spPr>
          <a:xfrm>
            <a:off x="827640" y="836640"/>
            <a:ext cx="6840360" cy="639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>
                <a:solidFill>
                  <a:srgbClr val="17375e"/>
                </a:solidFill>
                <a:latin typeface="Bookman Old Style"/>
              </a:rPr>
              <a:t>УМК по подготовке к обучению грамоте детей татарской национальности 6-7 лет</a:t>
            </a:r>
            <a:endParaRPr/>
          </a:p>
        </p:txBody>
      </p:sp>
      <p:sp>
        <p:nvSpPr>
          <p:cNvPr id="52" name="CustomShape 2"/>
          <p:cNvSpPr/>
          <p:nvPr/>
        </p:nvSpPr>
        <p:spPr>
          <a:xfrm>
            <a:off x="827640" y="4005000"/>
            <a:ext cx="7344360" cy="22215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1400">
                <a:solidFill>
                  <a:srgbClr val="10243e"/>
                </a:solidFill>
                <a:latin typeface="Times New Roman"/>
              </a:rPr>
              <a:t>Материалы для обучения 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1. Методическое пособие для воспитателей 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2. Рабочие тетради по индивидуальной работе для детей, воспитателей и родителей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1400">
                <a:solidFill>
                  <a:srgbClr val="10243e"/>
                </a:solidFill>
                <a:latin typeface="Times New Roman"/>
              </a:rPr>
              <a:t>Материал для формирования языковой среды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1. Сборник детских художественных произведений для детей, воспитателей и родителей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2. Комплекты аудиоматериалов (песни, танцы)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3. Комплекты видеоматериалов - телепередачи, учебные  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     </a:t>
            </a:r>
            <a:r>
              <a:rPr lang="ru-RU" sz="1400">
                <a:solidFill>
                  <a:srgbClr val="000000"/>
                </a:solidFill>
                <a:latin typeface="Times New Roman"/>
              </a:rPr>
              <a:t>мультфильмы: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    </a:t>
            </a:r>
            <a:r>
              <a:rPr lang="ru-RU" sz="1400">
                <a:solidFill>
                  <a:srgbClr val="000000"/>
                </a:solidFill>
                <a:latin typeface="Times New Roman"/>
              </a:rPr>
              <a:t>а) переведенные с русского языка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    </a:t>
            </a:r>
            <a:r>
              <a:rPr lang="ru-RU" sz="1400">
                <a:solidFill>
                  <a:srgbClr val="000000"/>
                </a:solidFill>
                <a:latin typeface="Times New Roman"/>
              </a:rPr>
              <a:t>б) вновь созданные на татарском языке</a:t>
            </a:r>
            <a:endParaRPr/>
          </a:p>
        </p:txBody>
      </p:sp>
      <p:pic>
        <p:nvPicPr>
          <p:cNvPr id="53" name="Picture 4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1043640" y="1628640"/>
            <a:ext cx="1800000" cy="2158560"/>
          </a:xfrm>
          <a:prstGeom prst="rect">
            <a:avLst/>
          </a:prstGeom>
          <a:ln>
            <a:noFill/>
          </a:ln>
        </p:spPr>
      </p:pic>
      <p:pic>
        <p:nvPicPr>
          <p:cNvPr id="54" name="Picture 3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3204000" y="1628640"/>
            <a:ext cx="1800000" cy="2159640"/>
          </a:xfrm>
          <a:prstGeom prst="rect">
            <a:avLst/>
          </a:prstGeom>
          <a:ln w="9360">
            <a:noFill/>
          </a:ln>
        </p:spPr>
      </p:pic>
      <p:pic>
        <p:nvPicPr>
          <p:cNvPr id="55" name="Picture 2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5292000" y="1628640"/>
            <a:ext cx="1800000" cy="215964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27080" cy="6857640"/>
          </a:xfrm>
          <a:prstGeom prst="rect">
            <a:avLst/>
          </a:prstGeom>
          <a:ln>
            <a:noFill/>
          </a:ln>
        </p:spPr>
      </p:pic>
      <p:sp>
        <p:nvSpPr>
          <p:cNvPr id="57" name="CustomShape 1"/>
          <p:cNvSpPr/>
          <p:nvPr/>
        </p:nvSpPr>
        <p:spPr>
          <a:xfrm>
            <a:off x="827640" y="836640"/>
            <a:ext cx="6840360" cy="913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>
                <a:solidFill>
                  <a:srgbClr val="17375e"/>
                </a:solidFill>
                <a:latin typeface="Bookman Old Style"/>
              </a:rPr>
              <a:t>Методическое пособие </a:t>
            </a:r>
            <a:r>
              <a:rPr b="1" lang="ru-RU">
                <a:solidFill>
                  <a:srgbClr val="17375e"/>
                </a:solidFill>
                <a:latin typeface="Bookman Old Style"/>
              </a:rPr>
              <a:t> с аудио-приложением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>
                <a:solidFill>
                  <a:srgbClr val="17375e"/>
                </a:solidFill>
                <a:latin typeface="Bookman Old Style"/>
              </a:rPr>
              <a:t>по обучению детей дошкольного возраста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>
                <a:solidFill>
                  <a:srgbClr val="17375e"/>
                </a:solidFill>
                <a:latin typeface="Bookman Old Style"/>
              </a:rPr>
              <a:t>татарским танцевальным движениям</a:t>
            </a:r>
            <a:endParaRPr/>
          </a:p>
        </p:txBody>
      </p:sp>
      <p:pic>
        <p:nvPicPr>
          <p:cNvPr id="58" name="Picture 2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3060000" y="1845000"/>
            <a:ext cx="2664000" cy="3768480"/>
          </a:xfrm>
          <a:prstGeom prst="rect">
            <a:avLst/>
          </a:prstGeom>
          <a:ln>
            <a:noFill/>
          </a:ln>
        </p:spPr>
      </p:pic>
      <p:pic>
        <p:nvPicPr>
          <p:cNvPr id="59" name="Picture 4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971640" y="3789000"/>
            <a:ext cx="2573280" cy="2287800"/>
          </a:xfrm>
          <a:prstGeom prst="rect">
            <a:avLst/>
          </a:prstGeom>
          <a:ln>
            <a:noFill/>
          </a:ln>
        </p:spPr>
      </p:pic>
      <p:pic>
        <p:nvPicPr>
          <p:cNvPr id="60" name="Picture 6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5364000" y="3789000"/>
            <a:ext cx="2657520" cy="2376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27080" cy="6857640"/>
          </a:xfrm>
          <a:prstGeom prst="rect">
            <a:avLst/>
          </a:prstGeom>
          <a:ln>
            <a:noFill/>
          </a:ln>
        </p:spPr>
      </p:pic>
      <p:sp>
        <p:nvSpPr>
          <p:cNvPr id="62" name="CustomShape 1"/>
          <p:cNvSpPr/>
          <p:nvPr/>
        </p:nvSpPr>
        <p:spPr>
          <a:xfrm>
            <a:off x="827640" y="836640"/>
            <a:ext cx="6840360" cy="1187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>
                <a:solidFill>
                  <a:srgbClr val="17375e"/>
                </a:solidFill>
                <a:latin typeface="Bookman Old Style"/>
              </a:rPr>
              <a:t>УВАЖАЕМЫЕ РОДИТЕЛИ !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>
                <a:solidFill>
                  <a:srgbClr val="17375e"/>
                </a:solidFill>
                <a:latin typeface="Bookman Old Style"/>
              </a:rPr>
              <a:t>С ПОМОЩЬЮ НИЖЕСЛЕДУЮЩЕГО МАТЕРИАЛА ВЫ ВМЕСТЕ С ДЕТЬМИ СМОЖЕТЕ ИЗУЧАТЬ ТАТАРСКИЙ ЯЗЫК В ИНТЕРЕСНОЙ ФОРМЕ.</a:t>
            </a:r>
            <a:endParaRPr/>
          </a:p>
        </p:txBody>
      </p:sp>
      <p:sp>
        <p:nvSpPr>
          <p:cNvPr id="63" name="CustomShape 2"/>
          <p:cNvSpPr/>
          <p:nvPr/>
        </p:nvSpPr>
        <p:spPr>
          <a:xfrm>
            <a:off x="827640" y="2205000"/>
            <a:ext cx="7416360" cy="34974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ru-RU" sz="1600">
                <a:solidFill>
                  <a:srgbClr val="000000"/>
                </a:solidFill>
                <a:latin typeface="Times New Roman"/>
              </a:rPr>
              <a:t>САЙТ  МОиН РТ: учебно-методические комплекты по обучению двум государственным языкам</a:t>
            </a:r>
            <a:r>
              <a:rPr lang="ru-RU" sz="1600" u="sng">
                <a:solidFill>
                  <a:srgbClr val="0000ff"/>
                </a:solidFill>
                <a:latin typeface="Times New Roman"/>
              </a:rPr>
              <a:t> http://mon.tatarstan.ru/rus/umk_doshkolniki.htm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ru-RU" sz="1600">
                <a:solidFill>
                  <a:srgbClr val="000000"/>
                </a:solidFill>
                <a:latin typeface="Times New Roman"/>
              </a:rPr>
              <a:t>Ана-теле (татарский язык он-лайн) </a:t>
            </a:r>
            <a:r>
              <a:rPr lang="ru-RU" sz="1600" u="sng">
                <a:solidFill>
                  <a:srgbClr val="0000ff"/>
                </a:solidFill>
                <a:latin typeface="Times New Roman"/>
              </a:rPr>
              <a:t>http</a:t>
            </a:r>
            <a:r>
              <a:rPr lang="ru-RU" sz="1600" u="sng">
                <a:solidFill>
                  <a:srgbClr val="0000ff"/>
                </a:solidFill>
                <a:latin typeface="Times New Roman"/>
              </a:rPr>
              <a:t>://anatele.ef.com/partner/anat/default.aspx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b="1" lang="ru-RU" sz="1600">
                <a:solidFill>
                  <a:srgbClr val="254061"/>
                </a:solidFill>
                <a:latin typeface="Times New Roman"/>
              </a:rPr>
              <a:t>«</a:t>
            </a:r>
            <a:r>
              <a:rPr lang="ru-RU" sz="1600">
                <a:solidFill>
                  <a:srgbClr val="000000"/>
                </a:solidFill>
                <a:latin typeface="Times New Roman"/>
              </a:rPr>
              <a:t>Цикл познавательно-развлекательных телепередач</a:t>
            </a:r>
            <a:r>
              <a:rPr b="1" lang="ru-RU" sz="160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</a:rPr>
              <a:t>«Әкият илендә» для малышей от 3 до 7 лет </a:t>
            </a:r>
            <a:r>
              <a:rPr lang="ru-RU" sz="1600" u="sng">
                <a:solidFill>
                  <a:srgbClr val="0000ff"/>
                </a:solidFill>
                <a:latin typeface="Times New Roman"/>
              </a:rPr>
              <a:t>http</a:t>
            </a:r>
            <a:r>
              <a:rPr lang="ru-RU" sz="1600" u="sng">
                <a:solidFill>
                  <a:srgbClr val="0000ff"/>
                </a:solidFill>
                <a:latin typeface="Times New Roman"/>
              </a:rPr>
              <a:t>://mon.tatarstan.ru/rus/ekiyat_ilende.htm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ru-RU" sz="1600">
                <a:solidFill>
                  <a:srgbClr val="000000"/>
                </a:solidFill>
                <a:latin typeface="Times New Roman"/>
              </a:rPr>
              <a:t>Анимационные сюжеты к занятиям по обучению детей татарскому языку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1600">
                <a:solidFill>
                  <a:srgbClr val="000000"/>
                </a:solidFill>
                <a:latin typeface="Times New Roman"/>
              </a:rPr>
              <a:t> </a:t>
            </a:r>
            <a:r>
              <a:rPr lang="ru-RU" sz="1600" u="sng">
                <a:solidFill>
                  <a:srgbClr val="0000ff"/>
                </a:solidFill>
                <a:latin typeface="Times New Roman"/>
              </a:rPr>
              <a:t>http://</a:t>
            </a:r>
            <a:r>
              <a:rPr lang="ru-RU" sz="1600" u="sng">
                <a:solidFill>
                  <a:srgbClr val="0000ff"/>
                </a:solidFill>
                <a:latin typeface="Times New Roman"/>
              </a:rPr>
              <a:t>mon.tatarstan.ru/rus/anime_tat.htm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ru-RU" sz="1600">
                <a:solidFill>
                  <a:srgbClr val="000000"/>
                </a:solidFill>
                <a:latin typeface="Times New Roman"/>
              </a:rPr>
              <a:t>Мультфильмы на татарском языке 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1600" u="sng">
                <a:solidFill>
                  <a:srgbClr val="0000ff"/>
                </a:solidFill>
                <a:latin typeface="Times New Roman"/>
              </a:rPr>
              <a:t>http</a:t>
            </a:r>
            <a:r>
              <a:rPr lang="ru-RU" sz="1600" u="sng">
                <a:solidFill>
                  <a:srgbClr val="0000ff"/>
                </a:solidFill>
                <a:latin typeface="Times New Roman"/>
              </a:rPr>
              <a:t>://</a:t>
            </a:r>
            <a:r>
              <a:rPr lang="ru-RU" sz="1600" u="sng">
                <a:solidFill>
                  <a:srgbClr val="0000ff"/>
                </a:solidFill>
                <a:latin typeface="Times New Roman"/>
              </a:rPr>
              <a:t>mon.tatarstan.ru/rus/multfilmi-na-tatarskom-yazike.htm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27080" cy="6857640"/>
          </a:xfrm>
          <a:prstGeom prst="rect">
            <a:avLst/>
          </a:prstGeom>
          <a:ln>
            <a:noFill/>
          </a:ln>
        </p:spPr>
      </p:pic>
      <p:sp>
        <p:nvSpPr>
          <p:cNvPr id="65" name="CustomShape 1"/>
          <p:cNvSpPr/>
          <p:nvPr/>
        </p:nvSpPr>
        <p:spPr>
          <a:xfrm>
            <a:off x="827640" y="836640"/>
            <a:ext cx="6840360" cy="8218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2400">
                <a:solidFill>
                  <a:srgbClr val="254061"/>
                </a:solidFill>
                <a:latin typeface="Bookman Old Style"/>
              </a:rPr>
              <a:t>В «Зай-Каратайском детском саду»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2400">
                <a:solidFill>
                  <a:srgbClr val="254061"/>
                </a:solidFill>
                <a:latin typeface="Bookman Old Style"/>
              </a:rPr>
              <a:t>реализуются учебно-методические комплекты:</a:t>
            </a:r>
            <a:endParaRPr/>
          </a:p>
        </p:txBody>
      </p:sp>
      <p:sp>
        <p:nvSpPr>
          <p:cNvPr id="66" name="CustomShape 2"/>
          <p:cNvSpPr/>
          <p:nvPr/>
        </p:nvSpPr>
        <p:spPr>
          <a:xfrm>
            <a:off x="827640" y="2205000"/>
            <a:ext cx="7344360" cy="2437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  <a:buFont typeface="Wingdings" charset="2"/>
              <a:buChar char=""/>
            </a:pPr>
            <a:r>
              <a:rPr b="1" lang="ru-RU" sz="2000">
                <a:solidFill>
                  <a:srgbClr val="254061"/>
                </a:solidFill>
                <a:latin typeface="Times New Roman"/>
              </a:rPr>
              <a:t>  </a:t>
            </a:r>
            <a:r>
              <a:rPr b="1" lang="ru-RU" sz="2000">
                <a:solidFill>
                  <a:srgbClr val="254061"/>
                </a:solidFill>
                <a:latin typeface="Times New Roman"/>
              </a:rPr>
              <a:t>«Изучаем русский язык», авт. С.М.Гаффарова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  <a:buFont typeface="Wingdings" charset="2"/>
              <a:buChar char=""/>
            </a:pPr>
            <a:r>
              <a:rPr b="1" lang="ru-RU" sz="2000">
                <a:solidFill>
                  <a:srgbClr val="254061"/>
                </a:solidFill>
                <a:latin typeface="Times New Roman"/>
              </a:rPr>
              <a:t>  </a:t>
            </a:r>
            <a:r>
              <a:rPr b="1" lang="ru-RU" sz="2000">
                <a:solidFill>
                  <a:srgbClr val="254061"/>
                </a:solidFill>
                <a:latin typeface="Times New Roman"/>
              </a:rPr>
              <a:t>«Туган телдә сөйләшәбез», авт. Ф.В. Хазратова, З.Шәрәфетдинова, И.Хәбибуллина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  <a:buFont typeface="Wingdings" charset="2"/>
              <a:buChar char=""/>
            </a:pPr>
            <a:r>
              <a:rPr b="1" lang="ru-RU" sz="2000">
                <a:solidFill>
                  <a:srgbClr val="254061"/>
                </a:solidFill>
                <a:latin typeface="Times New Roman"/>
              </a:rPr>
              <a:t>  </a:t>
            </a:r>
            <a:r>
              <a:rPr b="1" lang="ru-RU" sz="2000">
                <a:solidFill>
                  <a:srgbClr val="254061"/>
                </a:solidFill>
                <a:latin typeface="Times New Roman"/>
              </a:rPr>
              <a:t>«Мәктәпкәчә яшьтәгеләр әлифбасы: авазларны уйнатып», авт. Р.К.Шаехова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